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1" r:id="rId13"/>
    <p:sldId id="272" r:id="rId14"/>
    <p:sldId id="267" r:id="rId15"/>
    <p:sldId id="275" r:id="rId16"/>
    <p:sldId id="274" r:id="rId17"/>
    <p:sldId id="276" r:id="rId18"/>
    <p:sldId id="273" r:id="rId19"/>
    <p:sldId id="268" r:id="rId20"/>
    <p:sldId id="277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2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6AFFF-0950-4C90-83CD-8BB7E555039C}" type="datetimeFigureOut">
              <a:rPr lang="hr-HR" smtClean="0"/>
              <a:t>27.8.2024.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241A6-0A79-4575-A962-499F7853892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858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4BBBA-5EB4-48F1-91A4-1EFD6F7974FE}" type="datetime1">
              <a:rPr lang="hr-HR" smtClean="0"/>
              <a:t>27.8.2024.</a:t>
            </a:fld>
            <a:endParaRPr lang="hr-H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126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0171F-46D0-4D4A-93B3-BB562541AA91}" type="datetime1">
              <a:rPr lang="hr-HR" smtClean="0"/>
              <a:t>27.8.2024.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97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A651-5B28-4FF6-8070-46730D7EA9AB}" type="datetime1">
              <a:rPr lang="hr-HR" smtClean="0"/>
              <a:t>27.8.2024.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297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64616-1638-45CB-8F37-1E3A182B9DAB}" type="datetime1">
              <a:rPr lang="hr-HR" smtClean="0"/>
              <a:t>27.8.2024.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33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A256-0FD6-4CCC-A3CF-DC0B37760259}" type="datetime1">
              <a:rPr lang="hr-HR" smtClean="0"/>
              <a:t>27.8.2024.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7B28-1FF4-494E-85DC-FD1EF59A4CF1}" type="datetime1">
              <a:rPr lang="hr-HR" smtClean="0"/>
              <a:t>27.8.2024.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776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A19E1-0104-4978-B8F0-7D476B5BFD87}" type="datetime1">
              <a:rPr lang="hr-HR" smtClean="0"/>
              <a:t>27.8.2024.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013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3F0-BD8A-4CD0-BDC4-F9895367CE30}" type="datetime1">
              <a:rPr lang="hr-HR" smtClean="0"/>
              <a:t>27.8.2024.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988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824E8-D6F0-4ADD-8B70-97A8E169F2BB}" type="datetime1">
              <a:rPr lang="hr-HR" smtClean="0"/>
              <a:t>27.8.2024.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963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0999-CDB4-4BF3-8991-E54790C7EB0D}" type="datetime1">
              <a:rPr lang="hr-HR" smtClean="0"/>
              <a:t>27.8.2024.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73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87AF-CC52-43A9-9C3E-13707BC7AEF2}" type="datetime1">
              <a:rPr lang="hr-HR" smtClean="0"/>
              <a:t>27.8.2024.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3177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FD8F3AC-7BCB-49E0-B232-19A4B32AA1A6}" type="datetime1">
              <a:rPr lang="hr-HR" smtClean="0"/>
              <a:t>27.8.2024.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E03EAB4B-6AE6-4920-B476-053FF7BCA3F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7504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co.com/blog/data-poisoning-and-its-impact-on-the-ai-ecosyste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E525-12D4-21C0-2955-C2F9FC98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759419" cy="4041648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Backdoor attacks against semantic segmentation models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8DC2B-7785-44E7-8DA1-BA6784BF8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Author: Dominik 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Jambrović</a:t>
            </a: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Mentor: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prof. dr. sc. Sini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ša Šegvić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9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Examples: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attack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 descr="A road with a green screen&#10;&#10;Description automatically generated with medium confidence">
            <a:extLst>
              <a:ext uri="{FF2B5EF4-FFF2-40B4-BE49-F238E27FC236}">
                <a16:creationId xmlns:a16="http://schemas.microsoft.com/office/drawing/2014/main" id="{9A47A493-01A3-28C5-F200-3F00A3913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218106"/>
            <a:ext cx="2429229" cy="5465765"/>
          </a:xfrm>
          <a:prstGeom prst="rect">
            <a:avLst/>
          </a:prstGeom>
        </p:spPr>
      </p:pic>
      <p:pic>
        <p:nvPicPr>
          <p:cNvPr id="5" name="Picture 4" descr="A green screen with a green screen&#10;&#10;Description automatically generated with medium confidence">
            <a:extLst>
              <a:ext uri="{FF2B5EF4-FFF2-40B4-BE49-F238E27FC236}">
                <a16:creationId xmlns:a16="http://schemas.microsoft.com/office/drawing/2014/main" id="{4CB29D6E-16D1-B7BF-1147-631B67D5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30" y="1218106"/>
            <a:ext cx="2431940" cy="5465765"/>
          </a:xfrm>
          <a:prstGeom prst="rect">
            <a:avLst/>
          </a:prstGeom>
        </p:spPr>
      </p:pic>
      <p:pic>
        <p:nvPicPr>
          <p:cNvPr id="6" name="Picture 5" descr="A group of people on an airplane&#10;&#10;Description automatically generated">
            <a:extLst>
              <a:ext uri="{FF2B5EF4-FFF2-40B4-BE49-F238E27FC236}">
                <a16:creationId xmlns:a16="http://schemas.microsoft.com/office/drawing/2014/main" id="{2652988E-CA5B-D89B-1852-0348774E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99" y="1218105"/>
            <a:ext cx="2429229" cy="54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9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509" y="294198"/>
            <a:ext cx="10400805" cy="1397124"/>
          </a:xfrm>
        </p:spPr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Examples: Fine-grained attack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 descr="A couple of people walking in a hallway&#10;&#10;Description automatically generated">
            <a:extLst>
              <a:ext uri="{FF2B5EF4-FFF2-40B4-BE49-F238E27FC236}">
                <a16:creationId xmlns:a16="http://schemas.microsoft.com/office/drawing/2014/main" id="{CF0B8C20-3CD5-90F7-3934-D82A4DA5C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143474"/>
            <a:ext cx="2663628" cy="5465766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B8F9EC-45F5-BF31-6AA8-D4F3D4E8A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96" y="1143474"/>
            <a:ext cx="2663628" cy="5465766"/>
          </a:xfrm>
          <a:prstGeom prst="rect">
            <a:avLst/>
          </a:prstGeom>
        </p:spPr>
      </p:pic>
      <p:pic>
        <p:nvPicPr>
          <p:cNvPr id="6" name="Picture 5" descr="A collage of a person in a uniform&#10;&#10;Description automatically generated">
            <a:extLst>
              <a:ext uri="{FF2B5EF4-FFF2-40B4-BE49-F238E27FC236}">
                <a16:creationId xmlns:a16="http://schemas.microsoft.com/office/drawing/2014/main" id="{BF787492-A7C4-2AF6-7EEC-A4EA215A9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920" y="1143474"/>
            <a:ext cx="2663096" cy="54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C9D0-D8F8-5E0E-0D55-60F32068D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Experiments – 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Influencer backdoor attack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67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2CE0-E147-C2C9-E46D-2D7CE0EAF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Cityscapes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en-US" sz="28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r-HR" sz="2800" b="1" kern="1200" spc="10" baseline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ingle-</a:t>
            </a:r>
            <a:r>
              <a:rPr lang="en-US" sz="28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r-HR" sz="2800" b="1" kern="1200" spc="10" baseline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cale SwiftNet</a:t>
            </a:r>
            <a:endParaRPr lang="en-US" sz="2800" b="1" kern="1200" spc="10" baseline="0" dirty="0">
              <a:solidFill>
                <a:srgbClr val="595959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epochs: </a:t>
            </a:r>
            <a:r>
              <a:rPr lang="en-US" sz="28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hr-HR" sz="2800" b="1" dirty="0">
              <a:effectLst/>
            </a:endParaRPr>
          </a:p>
          <a:p>
            <a:pPr marL="0" indent="0">
              <a:buNone/>
            </a:pPr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13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756F41-BA02-8C64-D2D5-0E7F8BE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76" y="3683782"/>
            <a:ext cx="4570647" cy="308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06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Influencer backdoor attack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14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A3BC4-BD28-9D85-73B4-14721AA6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addition of a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the input image coupled with the change of labels for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victim class pixels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conditions: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trigger must not cover victim class pixels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trigger must be completely positioned on pixels belonging to only one class</a:t>
            </a:r>
            <a:endParaRPr lang="hr-HR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ello Kitty vs Coraline | DReager1.com">
            <a:extLst>
              <a:ext uri="{FF2B5EF4-FFF2-40B4-BE49-F238E27FC236}">
                <a16:creationId xmlns:a16="http://schemas.microsoft.com/office/drawing/2014/main" id="{323A2701-4E81-994E-60C9-202D6879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31" y="4929264"/>
            <a:ext cx="1634538" cy="163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23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Influencer backdoor attack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15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A3BC4-BD28-9D85-73B4-14721AA6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attack versions:</a:t>
            </a:r>
          </a:p>
          <a:p>
            <a:pPr marL="457200" indent="-182880" algn="l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baseline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attack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nfluencer 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backdoor </a:t>
            </a: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ttack - </a:t>
            </a:r>
            <a:r>
              <a:rPr lang="hr-HR" sz="2800" b="1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IBA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hr-HR" sz="2800" dirty="0">
              <a:effectLst/>
            </a:endParaRPr>
          </a:p>
          <a:p>
            <a:pPr marL="457200" indent="-182880" algn="l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attack based on the nearest </a:t>
            </a:r>
            <a:r>
              <a:rPr lang="en-US" sz="2800" kern="1200" dirty="0" err="1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neighbours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earest 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eighbour </a:t>
            </a: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njection - </a:t>
            </a:r>
            <a:r>
              <a:rPr lang="hr-HR" sz="2800" b="1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NNI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hr-HR" sz="2800" dirty="0">
              <a:effectLst/>
            </a:endParaRPr>
          </a:p>
          <a:p>
            <a:pPr marL="457200" indent="-182880" algn="l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attack based on the change of labels for randomly selected pixels 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ixel </a:t>
            </a:r>
            <a:r>
              <a:rPr lang="en-US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andom </a:t>
            </a: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abeling – </a:t>
            </a:r>
            <a:r>
              <a:rPr lang="hr-HR" sz="2800" b="1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PRL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hr-HR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122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Examples: IBA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16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35F4A-C607-BA19-1484-9348BD02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/>
          <a:stretch/>
        </p:blipFill>
        <p:spPr>
          <a:xfrm>
            <a:off x="1578069" y="1253881"/>
            <a:ext cx="3572777" cy="5355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75E608-5F1E-95EA-E05C-726DB9290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" t="192" r="319" b="741"/>
          <a:stretch/>
        </p:blipFill>
        <p:spPr>
          <a:xfrm>
            <a:off x="6435359" y="1253881"/>
            <a:ext cx="3572967" cy="53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Examples: NNI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17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3A4F4-ED29-8698-5419-50FD88FE4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" t="225" r="413"/>
          <a:stretch/>
        </p:blipFill>
        <p:spPr>
          <a:xfrm>
            <a:off x="1578069" y="1253881"/>
            <a:ext cx="3572776" cy="535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B2F13-605F-BBA0-CD20-95F3B1FCC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" t="288" r="705" b="720"/>
          <a:stretch/>
        </p:blipFill>
        <p:spPr>
          <a:xfrm>
            <a:off x="6435454" y="1253881"/>
            <a:ext cx="3572776" cy="53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1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18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83302-5496-F1E2-A997-3027BF98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27" y="92393"/>
            <a:ext cx="7009346" cy="66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5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19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A3BC4-BD28-9D85-73B4-14721AA6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Semantic segmentation models are also vulnerable to data poisoning attacks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Hidden backdoor attack: 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Fine-grained attack with semantic trigger seems particularly dangerous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potential future work: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implementation of additional triggers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capacity analysis of the Single-Scale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SwiftNet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  <a:endParaRPr lang="hr-H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24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75D8-B0A9-67D0-2D29-8F4FA7AA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01C4-0D1C-3422-F3D8-C8995A64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Backdoor attacks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Experiments – Hidden backdoor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Experiments – Influencer backdoor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28776-D9F7-38BA-B137-DE7F31F9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19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20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A3BC4-BD28-9D85-73B4-14721AA6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Influencer backdoor attack: 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NNI attack is the most successful attack version, but it isn’t completely realistic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potential future work: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experiments on different architectures – for example, the Multi-Scale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SwiftNet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of potential defenses against data poisoning attacks</a:t>
            </a:r>
          </a:p>
        </p:txBody>
      </p:sp>
    </p:spTree>
    <p:extLst>
      <p:ext uri="{BB962C8B-B14F-4D97-AF65-F5344CB8AC3E}">
        <p14:creationId xmlns:p14="http://schemas.microsoft.com/office/powerpoint/2010/main" val="367413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21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A3BC4-BD28-9D85-73B4-14721AA6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Hidden backdoor attack: </a:t>
            </a:r>
            <a:r>
              <a:rPr lang="hr-HR" sz="2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Li, Yiming, et al. "Hidden backdoor attack against semantic segmentation models." </a:t>
            </a:r>
            <a:r>
              <a:rPr lang="hr-HR" sz="2200" b="0" i="1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arXiv preprint arXiv:2103.04038</a:t>
            </a:r>
            <a:r>
              <a:rPr lang="hr-HR" sz="2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(2021).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Influencer backdoor attack: </a:t>
            </a:r>
            <a:r>
              <a:rPr lang="hr-HR" sz="2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Lan, Haoheng, et al. "Influencer backdoor attack on semantic segmentation." </a:t>
            </a:r>
            <a:r>
              <a:rPr lang="hr-HR" sz="2200" b="0" i="1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 preprint arXiv:2303.12054</a:t>
            </a:r>
            <a:r>
              <a:rPr lang="hr-HR" sz="2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(2023).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slide 4</a:t>
            </a:r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example of data poisoning</a:t>
            </a:r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r-HR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https://mathco.com/blog/data-poisoning-and-its-impact-on-the-ai-ecosystem/</a:t>
            </a:r>
            <a:endParaRPr lang="hr-HR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slide 6</a:t>
            </a:r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, Single-Scale SwiftNet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r-HR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Oršić, Marin, and Siniša Šegvić. "Efficient semantic segmentation with pyramidal fusion." </a:t>
            </a:r>
            <a:r>
              <a:rPr lang="hr-HR" sz="22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hr-HR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110 (2021): 107611.</a:t>
            </a:r>
            <a:endParaRPr lang="hr-HR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7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8858-3CDC-E105-45D8-E4056ED0D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9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75D8-B0A9-67D0-2D29-8F4FA7AA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01C4-0D1C-3422-F3D8-C8995A64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AI security: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 lot of research concerning “classic” classification models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significantly less research concerning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semantic segmentation models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Potential threats: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adversarial attacks</a:t>
            </a:r>
          </a:p>
          <a:p>
            <a:pPr lvl="1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backdoor attacks</a:t>
            </a:r>
            <a:endParaRPr lang="hr-H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4682A-98A3-2AF6-E3C8-3CF80999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0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75D8-B0A9-67D0-2D29-8F4FA7AA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Backdoor attacks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01C4-0D1C-3422-F3D8-C8995A646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74171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images with an added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coupled with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altered labels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embedding a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backdoor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the targeted model</a:t>
            </a:r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59C99A8-2825-BE0F-EF54-494B2913E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661" y="3493505"/>
            <a:ext cx="6166286" cy="30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98ABE-3F4B-8067-EA77-9CCEE335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7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C9D0-D8F8-5E0E-0D55-60F32068D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Experiments – Hidden backdoor attack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7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2CE0-E147-C2C9-E46D-2D7CE0EAF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ADE20k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en-US" sz="28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r-HR" sz="2800" b="1" kern="1200" spc="10" baseline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ingle-</a:t>
            </a:r>
            <a:r>
              <a:rPr lang="en-US" sz="28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r-HR" sz="2800" b="1" kern="1200" spc="10" baseline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cale SwiftNet</a:t>
            </a:r>
            <a:endParaRPr lang="en-US" sz="2800" b="1" kern="1200" spc="10" baseline="0" dirty="0">
              <a:solidFill>
                <a:srgbClr val="595959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epochs: </a:t>
            </a:r>
            <a:r>
              <a:rPr lang="en-US" sz="28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hr-HR" sz="2800" b="1" dirty="0">
              <a:effectLst/>
            </a:endParaRPr>
          </a:p>
          <a:p>
            <a:pPr marL="0" indent="0">
              <a:buNone/>
            </a:pPr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756F41-BA02-8C64-D2D5-0E7F8BE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76" y="3683782"/>
            <a:ext cx="4570647" cy="308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0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876511"/>
          </a:xfrm>
        </p:spPr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Attack types - triggers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3A9641-5397-B096-A5CD-BD96D616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336" y="5781718"/>
            <a:ext cx="3570514" cy="493380"/>
          </a:xfrm>
        </p:spPr>
        <p:txBody>
          <a:bodyPr>
            <a:noAutofit/>
          </a:bodyPr>
          <a:lstStyle/>
          <a:p>
            <a:pPr marL="0" indent="0" algn="ctr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Non-semantic trigger</a:t>
            </a:r>
            <a:endParaRPr lang="hr-HR" sz="2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7D6C5-062E-C431-2D82-69AD1125D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" t="2113" r="3056" b="3018"/>
          <a:stretch/>
        </p:blipFill>
        <p:spPr>
          <a:xfrm>
            <a:off x="559813" y="1591195"/>
            <a:ext cx="5255561" cy="39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083481-C714-682A-91B7-14990F3699F0}"/>
              </a:ext>
            </a:extLst>
          </p:cNvPr>
          <p:cNvSpPr txBox="1">
            <a:spLocks/>
          </p:cNvSpPr>
          <p:nvPr/>
        </p:nvSpPr>
        <p:spPr>
          <a:xfrm>
            <a:off x="6949116" y="5781718"/>
            <a:ext cx="3204300" cy="438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trigger</a:t>
            </a:r>
            <a:endParaRPr lang="hr-H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9E463-7448-3390-6AB7-A7051F02E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" t="4031" r="2093" b="2648"/>
          <a:stretch/>
        </p:blipFill>
        <p:spPr>
          <a:xfrm>
            <a:off x="5923486" y="1591195"/>
            <a:ext cx="5255560" cy="39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2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Attack types - labels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C975AF-996B-472D-4291-FE0AB0C3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996" y="5094375"/>
            <a:ext cx="2438400" cy="504000"/>
          </a:xfrm>
        </p:spPr>
        <p:txBody>
          <a:bodyPr anchor="ctr">
            <a:noAutofit/>
          </a:bodyPr>
          <a:lstStyle/>
          <a:p>
            <a:pPr marL="0" indent="0" algn="ctr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hr-HR" sz="2800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0F9BF1-2073-E986-F216-8F134A32CA68}"/>
              </a:ext>
            </a:extLst>
          </p:cNvPr>
          <p:cNvSpPr txBox="1">
            <a:spLocks/>
          </p:cNvSpPr>
          <p:nvPr/>
        </p:nvSpPr>
        <p:spPr>
          <a:xfrm>
            <a:off x="7732190" y="5094375"/>
            <a:ext cx="3439791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Fine-grained attack</a:t>
            </a:r>
            <a:endParaRPr lang="hr-HR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8EA70-761A-3B3B-14A9-8284B16CA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" t="1335" r="1542" b="1505"/>
          <a:stretch/>
        </p:blipFill>
        <p:spPr>
          <a:xfrm>
            <a:off x="519528" y="2277943"/>
            <a:ext cx="3495336" cy="26177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C9AB-38CF-AC70-58A3-0B4EBDEC32B0}"/>
              </a:ext>
            </a:extLst>
          </p:cNvPr>
          <p:cNvSpPr txBox="1">
            <a:spLocks/>
          </p:cNvSpPr>
          <p:nvPr/>
        </p:nvSpPr>
        <p:spPr>
          <a:xfrm>
            <a:off x="4530391" y="5094375"/>
            <a:ext cx="2650793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attack</a:t>
            </a:r>
            <a:endParaRPr lang="hr-HR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66AAB6-1762-71BF-3800-514D909A4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" t="3124" r="1682" b="2809"/>
          <a:stretch/>
        </p:blipFill>
        <p:spPr>
          <a:xfrm>
            <a:off x="4100415" y="2277942"/>
            <a:ext cx="3510747" cy="261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27E66-D36A-A422-892B-52782B616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" t="2128" r="1220" b="2208"/>
          <a:stretch/>
        </p:blipFill>
        <p:spPr>
          <a:xfrm>
            <a:off x="7696713" y="2277942"/>
            <a:ext cx="3510746" cy="26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1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1D-42D0-9D0A-D329-2110D040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hr-H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B011-C5C5-6C1B-6D56-EB2D50D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03EAB4B-6AE6-4920-B476-053FF7BCA3F6}" type="slidenum">
              <a:rPr lang="hr-HR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lang="hr-H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BBD1CB-2BD9-7508-A4AD-3822CBAE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3" y="1627909"/>
            <a:ext cx="10812277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2423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B440B75-52F4-43EE-91CA-3C9871D83AC9}" vid="{C1B578F9-819C-46A8-8269-92C30DF01A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215</TotalTime>
  <Words>472</Words>
  <Application>Microsoft Office PowerPoint</Application>
  <PresentationFormat>Widescreen</PresentationFormat>
  <Paragraphs>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Century Schoolbook</vt:lpstr>
      <vt:lpstr>Wingdings 2</vt:lpstr>
      <vt:lpstr>Theme1</vt:lpstr>
      <vt:lpstr>Backdoor attacks against semantic segmentation models</vt:lpstr>
      <vt:lpstr>Table of contents</vt:lpstr>
      <vt:lpstr>Introduction</vt:lpstr>
      <vt:lpstr>Backdoor attacks</vt:lpstr>
      <vt:lpstr>Experiments – Hidden backdoor attack</vt:lpstr>
      <vt:lpstr>Experimental setup</vt:lpstr>
      <vt:lpstr>Attack types - triggers</vt:lpstr>
      <vt:lpstr>Attack types - labels</vt:lpstr>
      <vt:lpstr>Results</vt:lpstr>
      <vt:lpstr>Examples: BadNets attack</vt:lpstr>
      <vt:lpstr>Examples: Fine-grained attack</vt:lpstr>
      <vt:lpstr>Experiments – Influencer backdoor attack</vt:lpstr>
      <vt:lpstr>Experimental setup</vt:lpstr>
      <vt:lpstr>Influencer backdoor attack</vt:lpstr>
      <vt:lpstr>Influencer backdoor attack</vt:lpstr>
      <vt:lpstr>Examples: IBA</vt:lpstr>
      <vt:lpstr>Examples: NNI</vt:lpstr>
      <vt:lpstr>PowerPoint Presentation</vt:lpstr>
      <vt:lpstr>Conclusion and future work</vt:lpstr>
      <vt:lpstr>Conclusion and future work</vt:lpstr>
      <vt:lpstr>Literature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Jambrovic</dc:creator>
  <cp:lastModifiedBy>Dominik Jambrovic</cp:lastModifiedBy>
  <cp:revision>11</cp:revision>
  <dcterms:created xsi:type="dcterms:W3CDTF">2024-08-26T19:40:19Z</dcterms:created>
  <dcterms:modified xsi:type="dcterms:W3CDTF">2024-08-27T18:55:58Z</dcterms:modified>
</cp:coreProperties>
</file>